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12" r:id="rId3"/>
    <p:sldId id="300" r:id="rId4"/>
    <p:sldId id="301" r:id="rId5"/>
    <p:sldId id="318" r:id="rId6"/>
    <p:sldId id="297" r:id="rId7"/>
    <p:sldId id="276" r:id="rId8"/>
    <p:sldId id="302" r:id="rId9"/>
    <p:sldId id="319" r:id="rId10"/>
    <p:sldId id="315" r:id="rId11"/>
    <p:sldId id="314" r:id="rId12"/>
    <p:sldId id="316" r:id="rId13"/>
    <p:sldId id="257" r:id="rId14"/>
    <p:sldId id="313" r:id="rId15"/>
    <p:sldId id="260" r:id="rId16"/>
    <p:sldId id="274" r:id="rId17"/>
    <p:sldId id="275" r:id="rId18"/>
    <p:sldId id="291" r:id="rId19"/>
    <p:sldId id="262" r:id="rId20"/>
    <p:sldId id="289" r:id="rId21"/>
    <p:sldId id="277" r:id="rId22"/>
    <p:sldId id="278" r:id="rId23"/>
    <p:sldId id="279" r:id="rId24"/>
    <p:sldId id="280" r:id="rId25"/>
    <p:sldId id="282" r:id="rId26"/>
    <p:sldId id="281" r:id="rId27"/>
    <p:sldId id="287" r:id="rId28"/>
    <p:sldId id="283" r:id="rId29"/>
    <p:sldId id="284" r:id="rId30"/>
    <p:sldId id="317" r:id="rId31"/>
    <p:sldId id="285" r:id="rId32"/>
    <p:sldId id="288" r:id="rId33"/>
    <p:sldId id="304" r:id="rId34"/>
    <p:sldId id="309" r:id="rId35"/>
    <p:sldId id="310" r:id="rId36"/>
    <p:sldId id="306" r:id="rId37"/>
    <p:sldId id="305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5" d="100"/>
          <a:sy n="65" d="100"/>
        </p:scale>
        <p:origin x="-131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08B2A-1357-41E6-A351-1015AE217A0A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BC1A2-8750-4611-8742-813383638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7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BC1A2-8750-4611-8742-813383638D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BC1A2-8750-4611-8742-813383638D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future years – we</a:t>
            </a:r>
            <a:r>
              <a:rPr lang="en-US" baseline="0" dirty="0" smtClean="0"/>
              <a:t> should have a 3-year running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BC1A2-8750-4611-8742-813383638D9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912946"/>
            <a:ext cx="841100" cy="945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912946"/>
            <a:ext cx="841100" cy="945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026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661248"/>
            <a:ext cx="841100" cy="9450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7956376" y="6444044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Section 79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5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912946"/>
            <a:ext cx="841100" cy="945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912946"/>
            <a:ext cx="841100" cy="945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2" descr="O:\C Drive Documents\IES Gateway\Logos\IESsig_Col_cmyk.jpg"/>
          <p:cNvPicPr>
            <a:picLocks noChangeAspect="1" noChangeArrowheads="1"/>
          </p:cNvPicPr>
          <p:nvPr userDrawn="1"/>
        </p:nvPicPr>
        <p:blipFill>
          <a:blip r:embed="rId2"/>
          <a:srcRect l="7853" t="12245" r="68063" b="24490"/>
          <a:stretch>
            <a:fillRect/>
          </a:stretch>
        </p:blipFill>
        <p:spPr bwMode="auto">
          <a:xfrm>
            <a:off x="8100392" y="5912946"/>
            <a:ext cx="841100" cy="945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1624-76E6-492B-8E17-C0DCAA14A0EC}" type="datetimeFigureOut">
              <a:rPr lang="en-CA" smtClean="0"/>
              <a:pPr/>
              <a:t>2016-06-09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750D-B0D6-4651-BA61-37D0AA10119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ES_Letterhead_rev"/>
          <p:cNvPicPr>
            <a:picLocks noChangeAspect="1" noChangeArrowheads="1"/>
          </p:cNvPicPr>
          <p:nvPr/>
        </p:nvPicPr>
        <p:blipFill>
          <a:blip r:embed="rId2" cstate="print"/>
          <a:srcRect b="71582"/>
          <a:stretch>
            <a:fillRect/>
          </a:stretch>
        </p:blipFill>
        <p:spPr bwMode="auto">
          <a:xfrm>
            <a:off x="-275679" y="9594"/>
            <a:ext cx="11760447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479715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rgbClr val="FFC000"/>
                </a:solidFill>
              </a:rPr>
              <a:t>ANNUAL MEETING – June 9</a:t>
            </a:r>
            <a:r>
              <a:rPr lang="en-CA" sz="4000" baseline="30000" dirty="0" smtClean="0">
                <a:solidFill>
                  <a:srgbClr val="FFC000"/>
                </a:solidFill>
              </a:rPr>
              <a:t>th</a:t>
            </a:r>
            <a:r>
              <a:rPr lang="en-CA" sz="4000" dirty="0" smtClean="0">
                <a:solidFill>
                  <a:srgbClr val="FFC000"/>
                </a:solidFill>
              </a:rPr>
              <a:t> 2016</a:t>
            </a:r>
            <a:endParaRPr lang="en-CA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Communications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4168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Migrated our domain name to Squarespace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Developed new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Set up mail manager with Mail Chimp for quarterly newsletter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Integration with email, mailing list and </a:t>
            </a:r>
            <a:r>
              <a:rPr lang="en-CA" sz="2400" dirty="0" err="1" smtClean="0"/>
              <a:t>eventbrite</a:t>
            </a:r>
            <a:endParaRPr lang="en-CA" sz="2400" dirty="0" smtClean="0"/>
          </a:p>
          <a:p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Continued social media presence through LinkedIn, Facebook, Twitter</a:t>
            </a:r>
            <a:endParaRPr lang="en-CA" sz="2400" dirty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95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Communications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 descr="C:\Users\conradandrelunas\Desktop\Web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68760"/>
            <a:ext cx="843407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Communications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4168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Migrated our domain name to Squarespace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Developed new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Set up mail manager with Mail Chimp for quarterly newsletter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Integration with email, mailing list and </a:t>
            </a:r>
            <a:r>
              <a:rPr lang="en-CA" sz="2400" dirty="0" err="1" smtClean="0"/>
              <a:t>eventbrite</a:t>
            </a:r>
            <a:endParaRPr lang="en-CA" sz="2400" dirty="0" smtClean="0"/>
          </a:p>
          <a:p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Continued social media presence through LinkedIn, Facebook, Twitter</a:t>
            </a:r>
            <a:endParaRPr lang="en-CA" sz="2400" dirty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87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2015/16 Events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59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 smtClean="0"/>
              <a:t>June 25</a:t>
            </a:r>
            <a:r>
              <a:rPr lang="en-CA" baseline="30000" dirty="0" smtClean="0"/>
              <a:t>th</a:t>
            </a:r>
            <a:r>
              <a:rPr lang="en-CA" dirty="0" smtClean="0"/>
              <a:t> – Picnic at Emily Murphy Park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July 15</a:t>
            </a:r>
            <a:r>
              <a:rPr lang="en-CA" baseline="30000" dirty="0" smtClean="0"/>
              <a:t>th</a:t>
            </a:r>
            <a:r>
              <a:rPr lang="en-CA" dirty="0" smtClean="0"/>
              <a:t> – Year-2 Planning Session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September 19</a:t>
            </a:r>
            <a:r>
              <a:rPr lang="en-CA" baseline="30000" dirty="0" smtClean="0"/>
              <a:t>th</a:t>
            </a:r>
            <a:r>
              <a:rPr lang="en-CA" dirty="0" smtClean="0"/>
              <a:t> – Advanced Lighting Control Seminar</a:t>
            </a:r>
          </a:p>
          <a:p>
            <a:pPr>
              <a:lnSpc>
                <a:spcPct val="150000"/>
              </a:lnSpc>
            </a:pPr>
            <a:r>
              <a:rPr lang="en-CA" dirty="0"/>
              <a:t>	</a:t>
            </a:r>
            <a:r>
              <a:rPr lang="en-CA" dirty="0" smtClean="0"/>
              <a:t>	Trina Larsen, Dave </a:t>
            </a:r>
            <a:r>
              <a:rPr lang="en-CA" dirty="0" err="1" smtClean="0"/>
              <a:t>Hiemstra</a:t>
            </a:r>
            <a:r>
              <a:rPr lang="en-CA" dirty="0" smtClean="0"/>
              <a:t> &amp; Steve Erickson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September 30</a:t>
            </a:r>
            <a:r>
              <a:rPr lang="en-CA" baseline="30000" dirty="0" smtClean="0"/>
              <a:t>th</a:t>
            </a:r>
            <a:r>
              <a:rPr lang="en-CA" dirty="0" smtClean="0"/>
              <a:t> – Emergency Lighting Lunch Seminar</a:t>
            </a:r>
          </a:p>
          <a:p>
            <a:pPr>
              <a:lnSpc>
                <a:spcPct val="150000"/>
              </a:lnSpc>
            </a:pPr>
            <a:r>
              <a:rPr lang="en-CA" dirty="0"/>
              <a:t>	</a:t>
            </a:r>
            <a:r>
              <a:rPr lang="en-CA" dirty="0" smtClean="0"/>
              <a:t>	Ian McGuinness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December 3</a:t>
            </a:r>
            <a:r>
              <a:rPr lang="en-CA" baseline="30000" dirty="0" smtClean="0"/>
              <a:t>rd</a:t>
            </a:r>
            <a:r>
              <a:rPr lang="en-CA" dirty="0" smtClean="0"/>
              <a:t> – Leduc Library Tour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		Bruce </a:t>
            </a:r>
            <a:r>
              <a:rPr lang="en-CA" dirty="0" err="1" smtClean="0"/>
              <a:t>Knisley</a:t>
            </a:r>
            <a:r>
              <a:rPr lang="en-CA" dirty="0"/>
              <a:t> </a:t>
            </a:r>
            <a:r>
              <a:rPr lang="en-CA" dirty="0" smtClean="0"/>
              <a:t>&amp; Linus Murphy</a:t>
            </a:r>
            <a:endParaRPr lang="en-CA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CA" dirty="0" smtClean="0"/>
              <a:t>January 27</a:t>
            </a:r>
            <a:r>
              <a:rPr lang="en-CA" baseline="30000" dirty="0" smtClean="0"/>
              <a:t>th</a:t>
            </a:r>
            <a:r>
              <a:rPr lang="en-CA" dirty="0" smtClean="0"/>
              <a:t> – BIM and Lighting Design Lunch Seminar</a:t>
            </a:r>
          </a:p>
          <a:p>
            <a:pPr>
              <a:lnSpc>
                <a:spcPct val="150000"/>
              </a:lnSpc>
            </a:pPr>
            <a:r>
              <a:rPr lang="en-CA" dirty="0"/>
              <a:t>	</a:t>
            </a:r>
            <a:r>
              <a:rPr lang="en-CA" dirty="0" smtClean="0"/>
              <a:t>	Joshua </a:t>
            </a:r>
            <a:r>
              <a:rPr lang="en-CA" dirty="0" err="1" smtClean="0"/>
              <a:t>Bornia</a:t>
            </a:r>
            <a:r>
              <a:rPr lang="en-CA" dirty="0" smtClean="0"/>
              <a:t> &amp; Sergio Martinez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2015/16 Events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59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 smtClean="0"/>
              <a:t>March 5</a:t>
            </a:r>
            <a:r>
              <a:rPr lang="en-CA" baseline="30000" dirty="0" smtClean="0"/>
              <a:t>th</a:t>
            </a:r>
            <a:r>
              <a:rPr lang="en-CA" dirty="0" smtClean="0"/>
              <a:t> – Advanced Lighting Design Process Seminar</a:t>
            </a:r>
            <a:br>
              <a:rPr lang="en-CA" dirty="0" smtClean="0"/>
            </a:br>
            <a:r>
              <a:rPr lang="en-CA" dirty="0" smtClean="0"/>
              <a:t>		Trina Larsen &amp; Dan </a:t>
            </a:r>
            <a:r>
              <a:rPr lang="en-CA" dirty="0" err="1" smtClean="0"/>
              <a:t>Hadash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March 17</a:t>
            </a:r>
            <a:r>
              <a:rPr lang="en-CA" baseline="30000" dirty="0" smtClean="0"/>
              <a:t>th</a:t>
            </a:r>
            <a:r>
              <a:rPr lang="en-CA" dirty="0" smtClean="0"/>
              <a:t> – Lighting and Health Lunch Seminar</a:t>
            </a:r>
            <a:br>
              <a:rPr lang="en-CA" dirty="0" smtClean="0"/>
            </a:br>
            <a:r>
              <a:rPr lang="en-CA" dirty="0" smtClean="0"/>
              <a:t>		Robert </a:t>
            </a:r>
            <a:r>
              <a:rPr lang="en-CA" dirty="0" err="1" smtClean="0"/>
              <a:t>Dupuy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May 4</a:t>
            </a:r>
            <a:r>
              <a:rPr lang="en-CA" baseline="30000" dirty="0" smtClean="0"/>
              <a:t>th</a:t>
            </a:r>
            <a:r>
              <a:rPr lang="en-CA" dirty="0" smtClean="0"/>
              <a:t> – Power Over Ethernet Lunch Seminar</a:t>
            </a:r>
          </a:p>
          <a:p>
            <a:pPr>
              <a:lnSpc>
                <a:spcPct val="150000"/>
              </a:lnSpc>
            </a:pPr>
            <a:r>
              <a:rPr lang="en-CA" dirty="0"/>
              <a:t>	</a:t>
            </a:r>
            <a:r>
              <a:rPr lang="en-CA" dirty="0" smtClean="0"/>
              <a:t>	Trevor Peyton</a:t>
            </a:r>
          </a:p>
          <a:p>
            <a:pPr>
              <a:lnSpc>
                <a:spcPct val="150000"/>
              </a:lnSpc>
            </a:pPr>
            <a:r>
              <a:rPr lang="en-CA" b="1" dirty="0" smtClean="0"/>
              <a:t>Upcoming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July 20</a:t>
            </a:r>
            <a:r>
              <a:rPr lang="en-CA" baseline="30000" dirty="0" smtClean="0"/>
              <a:t>th</a:t>
            </a:r>
            <a:r>
              <a:rPr lang="en-CA" dirty="0" smtClean="0"/>
              <a:t> – Year </a:t>
            </a:r>
            <a:r>
              <a:rPr lang="en-CA" dirty="0"/>
              <a:t>3 Planning Session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July 27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/>
              <a:t>– Summer Picnic at Rundle Park</a:t>
            </a:r>
          </a:p>
          <a:p>
            <a:pPr>
              <a:lnSpc>
                <a:spcPct val="150000"/>
              </a:lnSpc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8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Financials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4168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Revenue:</a:t>
            </a:r>
          </a:p>
          <a:p>
            <a:endParaRPr lang="en-CA" sz="2400" dirty="0" smtClean="0"/>
          </a:p>
          <a:p>
            <a:r>
              <a:rPr lang="en-CA" sz="2400" dirty="0" smtClean="0"/>
              <a:t>Special Events:				$4,856.79</a:t>
            </a:r>
          </a:p>
          <a:p>
            <a:r>
              <a:rPr lang="en-CA" sz="2400" dirty="0" smtClean="0"/>
              <a:t>Education – IES Training Course:	$3,445.88</a:t>
            </a:r>
          </a:p>
          <a:p>
            <a:r>
              <a:rPr lang="en-CA" sz="2400" dirty="0" smtClean="0"/>
              <a:t>Annual Membership from IES:	$  496.08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Total Revenue:				$8,798.75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 smtClean="0"/>
              <a:t>	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Unaudited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Financials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61280" y="1250488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Expenses:</a:t>
            </a:r>
          </a:p>
          <a:p>
            <a:endParaRPr lang="en-CA" sz="2400" dirty="0" smtClean="0"/>
          </a:p>
          <a:p>
            <a:r>
              <a:rPr lang="en-CA" sz="2400" dirty="0" smtClean="0"/>
              <a:t>Special Events:					$ 2,900.47</a:t>
            </a:r>
          </a:p>
          <a:p>
            <a:r>
              <a:rPr lang="en-CA" sz="2400" dirty="0" smtClean="0"/>
              <a:t>Education – IES Training Course:		$ 1,443.99</a:t>
            </a:r>
          </a:p>
          <a:p>
            <a:r>
              <a:rPr lang="en-CA" sz="2400" dirty="0" smtClean="0"/>
              <a:t>Business Meetings:				$    550.03</a:t>
            </a:r>
          </a:p>
          <a:p>
            <a:r>
              <a:rPr lang="en-CA" sz="2400" dirty="0" smtClean="0"/>
              <a:t>IES Bi-Annual District #6 Activity Fund:	$         0.00</a:t>
            </a:r>
          </a:p>
          <a:p>
            <a:r>
              <a:rPr lang="en-CA" sz="2400" dirty="0" smtClean="0"/>
              <a:t>Fees:						$    22.46</a:t>
            </a:r>
          </a:p>
          <a:p>
            <a:r>
              <a:rPr lang="en-CA" sz="2400" dirty="0" smtClean="0"/>
              <a:t>Northern Lights Awards:			$  942.18</a:t>
            </a:r>
          </a:p>
          <a:p>
            <a:r>
              <a:rPr lang="en-CA" sz="2400" dirty="0" smtClean="0"/>
              <a:t>Miscellaneous (Square Space Website):	$  247.00</a:t>
            </a:r>
          </a:p>
          <a:p>
            <a:r>
              <a:rPr lang="en-CA" sz="2400" dirty="0" smtClean="0"/>
              <a:t>Advertising (AAA Advertising)			$  561.75</a:t>
            </a:r>
          </a:p>
          <a:p>
            <a:endParaRPr lang="en-CA" sz="2400" dirty="0" smtClean="0"/>
          </a:p>
          <a:p>
            <a:r>
              <a:rPr lang="en-CA" sz="2400" dirty="0" smtClean="0"/>
              <a:t>Total Expenses:				$6,667.88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50960" y="5942285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Unaudited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Financials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Bank Balance:</a:t>
            </a:r>
          </a:p>
          <a:p>
            <a:endParaRPr lang="en-CA" sz="2400" dirty="0" smtClean="0"/>
          </a:p>
          <a:p>
            <a:r>
              <a:rPr lang="en-CA" sz="2400" dirty="0" smtClean="0"/>
              <a:t>End of May 2015		$ 6,900.16</a:t>
            </a:r>
          </a:p>
          <a:p>
            <a:r>
              <a:rPr lang="en-CA" sz="2400" dirty="0" smtClean="0"/>
              <a:t>End of May 2016		$ 9,031.03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Unaudited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Financials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97226"/>
              </p:ext>
            </p:extLst>
          </p:nvPr>
        </p:nvGraphicFramePr>
        <p:xfrm>
          <a:off x="1187624" y="1570037"/>
          <a:ext cx="6192688" cy="1481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6"/>
                <a:gridCol w="1584176"/>
                <a:gridCol w="1656184"/>
                <a:gridCol w="1728192"/>
              </a:tblGrid>
              <a:tr h="370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2015-2016</a:t>
                      </a:r>
                    </a:p>
                  </a:txBody>
                  <a:tcPr/>
                </a:tc>
              </a:tr>
              <a:tr h="370276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$6,709.65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$13,207.77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$8,798.75</a:t>
                      </a:r>
                      <a:endParaRPr lang="en-CA" dirty="0"/>
                    </a:p>
                  </a:txBody>
                  <a:tcPr/>
                </a:tc>
              </a:tr>
              <a:tr h="370276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$4,608.92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$11,351.84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$6,667.88</a:t>
                      </a:r>
                      <a:endParaRPr lang="en-CA" dirty="0"/>
                    </a:p>
                  </a:txBody>
                  <a:tcPr/>
                </a:tc>
              </a:tr>
              <a:tr h="370276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$2,100.73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$1,855.93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$2,130.87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Unaudited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Election of 2016/2017 Officers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President</a:t>
            </a:r>
          </a:p>
          <a:p>
            <a:r>
              <a:rPr lang="en-CA" dirty="0" smtClean="0"/>
              <a:t>Vice President</a:t>
            </a:r>
          </a:p>
          <a:p>
            <a:r>
              <a:rPr lang="en-CA" dirty="0" smtClean="0"/>
              <a:t>Secretary</a:t>
            </a:r>
          </a:p>
          <a:p>
            <a:r>
              <a:rPr lang="en-CA" dirty="0" smtClean="0"/>
              <a:t>Treasurer</a:t>
            </a:r>
          </a:p>
          <a:p>
            <a:r>
              <a:rPr lang="en-CA" dirty="0" smtClean="0"/>
              <a:t>Education</a:t>
            </a:r>
          </a:p>
          <a:p>
            <a:r>
              <a:rPr lang="en-CA" dirty="0" smtClean="0"/>
              <a:t>Program</a:t>
            </a:r>
          </a:p>
          <a:p>
            <a:r>
              <a:rPr lang="en-CA" dirty="0" smtClean="0"/>
              <a:t>Communications</a:t>
            </a:r>
          </a:p>
          <a:p>
            <a:r>
              <a:rPr lang="en-CA" dirty="0" smtClean="0"/>
              <a:t>Social Media</a:t>
            </a:r>
          </a:p>
          <a:p>
            <a:r>
              <a:rPr lang="en-CA" dirty="0" smtClean="0"/>
              <a:t>Membership and Nominating</a:t>
            </a:r>
          </a:p>
          <a:p>
            <a:r>
              <a:rPr lang="en-CA" dirty="0" smtClean="0"/>
              <a:t>Awards</a:t>
            </a:r>
          </a:p>
          <a:p>
            <a:r>
              <a:rPr lang="en-CA" dirty="0" smtClean="0"/>
              <a:t>Emerging Professionals</a:t>
            </a:r>
          </a:p>
          <a:p>
            <a:r>
              <a:rPr lang="en-CA" dirty="0" smtClean="0"/>
              <a:t>Officers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Agenda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462472"/>
            <a:ext cx="7416824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11:45</a:t>
            </a:r>
            <a:r>
              <a:rPr lang="en-CA" sz="1600" dirty="0"/>
              <a:t>	</a:t>
            </a:r>
            <a:r>
              <a:rPr lang="en-CA" sz="1600" dirty="0" smtClean="0"/>
              <a:t>Welcome &amp; Agenda, Northern Lights Awards introduction</a:t>
            </a:r>
          </a:p>
          <a:p>
            <a:endParaRPr lang="en-CA" sz="1600" dirty="0"/>
          </a:p>
          <a:p>
            <a:r>
              <a:rPr lang="en-CA" sz="1600" dirty="0" smtClean="0"/>
              <a:t>11:50	What’s New In Lighting Presentation</a:t>
            </a:r>
          </a:p>
          <a:p>
            <a:endParaRPr lang="en-CA" sz="1600" dirty="0" smtClean="0"/>
          </a:p>
          <a:p>
            <a:r>
              <a:rPr lang="en-CA" sz="1600" dirty="0" smtClean="0"/>
              <a:t>12:15	Northern Lights Award Voting &amp; Intermission</a:t>
            </a:r>
          </a:p>
          <a:p>
            <a:endParaRPr lang="en-CA" sz="1600" dirty="0"/>
          </a:p>
          <a:p>
            <a:r>
              <a:rPr lang="en-CA" sz="1600" dirty="0" smtClean="0"/>
              <a:t>12:30	Annual General Meeting Presentation</a:t>
            </a:r>
          </a:p>
          <a:p>
            <a:endParaRPr lang="en-CA" sz="300" dirty="0"/>
          </a:p>
          <a:p>
            <a:r>
              <a:rPr lang="en-CA" sz="1600" dirty="0" smtClean="0"/>
              <a:t>	Election of 2016/2017 Board of Directors and Officers</a:t>
            </a:r>
          </a:p>
          <a:p>
            <a:endParaRPr lang="en-CA" sz="1600" dirty="0"/>
          </a:p>
          <a:p>
            <a:r>
              <a:rPr lang="en-CA" sz="1600" dirty="0" smtClean="0"/>
              <a:t>1:00	IES Award of Recognition – Trina Larsen</a:t>
            </a:r>
          </a:p>
          <a:p>
            <a:endParaRPr lang="en-CA" sz="1600" dirty="0"/>
          </a:p>
          <a:p>
            <a:r>
              <a:rPr lang="en-CA" sz="1600" dirty="0" smtClean="0"/>
              <a:t>1:05	Voter Prize Draw - $100 Visa Card</a:t>
            </a:r>
          </a:p>
          <a:p>
            <a:endParaRPr lang="en-CA" sz="400" dirty="0"/>
          </a:p>
          <a:p>
            <a:r>
              <a:rPr lang="en-CA" sz="1600" dirty="0" smtClean="0"/>
              <a:t>	Submitter Prize Draw – Samsung Galaxy Tab S2</a:t>
            </a:r>
          </a:p>
          <a:p>
            <a:endParaRPr lang="en-CA" sz="1600" dirty="0"/>
          </a:p>
          <a:p>
            <a:r>
              <a:rPr lang="en-CA" sz="1600" dirty="0" smtClean="0"/>
              <a:t>1:10	Northern Lights Award Winners</a:t>
            </a:r>
          </a:p>
          <a:p>
            <a:endParaRPr lang="en-CA" sz="1600" dirty="0" smtClean="0"/>
          </a:p>
          <a:p>
            <a:r>
              <a:rPr lang="en-CA" sz="1600" dirty="0" smtClean="0"/>
              <a:t>1:15	Closing remarks from 2016/17 IES Section 79 President</a:t>
            </a:r>
          </a:p>
          <a:p>
            <a:endParaRPr lang="en-CA" sz="1600" dirty="0" smtClean="0"/>
          </a:p>
          <a:p>
            <a:r>
              <a:rPr lang="en-CA" sz="1600" dirty="0" smtClean="0"/>
              <a:t>1:30	Adjourned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0044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Benefits of Becoming a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>
                <a:solidFill>
                  <a:srgbClr val="FFC000"/>
                </a:solidFill>
              </a:rPr>
              <a:t>Section Officer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628800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Leadership Skills</a:t>
            </a:r>
          </a:p>
          <a:p>
            <a:pPr>
              <a:buFontTx/>
              <a:buChar char="-"/>
            </a:pPr>
            <a:r>
              <a:rPr lang="en-CA" dirty="0" smtClean="0"/>
              <a:t>Build delegation and command presence abilities</a:t>
            </a:r>
          </a:p>
          <a:p>
            <a:pPr>
              <a:buFontTx/>
              <a:buChar char="-"/>
            </a:pPr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Communication Abilities</a:t>
            </a:r>
          </a:p>
          <a:p>
            <a:pPr>
              <a:buFontTx/>
              <a:buChar char="-"/>
            </a:pPr>
            <a:r>
              <a:rPr lang="en-CA" dirty="0" smtClean="0"/>
              <a:t>Increase your persuasion skills by learning to market your section programs to members and potential members</a:t>
            </a:r>
          </a:p>
          <a:p>
            <a:pPr>
              <a:buFontTx/>
              <a:buChar char="-"/>
            </a:pPr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Project Management</a:t>
            </a:r>
          </a:p>
          <a:p>
            <a:pPr>
              <a:buFontTx/>
              <a:buChar char="-"/>
            </a:pPr>
            <a:r>
              <a:rPr lang="en-CA" dirty="0" smtClean="0"/>
              <a:t>Design programs for your section that appeal to member interests</a:t>
            </a:r>
          </a:p>
          <a:p>
            <a:pPr>
              <a:buFontTx/>
              <a:buChar char="-"/>
            </a:pPr>
            <a:r>
              <a:rPr lang="en-CA" dirty="0" smtClean="0"/>
              <a:t>Enhance your research skills, find out what your membership’s interests are</a:t>
            </a:r>
          </a:p>
          <a:p>
            <a:pPr>
              <a:buFontTx/>
              <a:buChar char="-"/>
            </a:pPr>
            <a:r>
              <a:rPr lang="en-CA" dirty="0" smtClean="0"/>
              <a:t>Implement the development of compelling programs.  Qualify program presenters that will engage your membership audience</a:t>
            </a:r>
          </a:p>
          <a:p>
            <a:pPr>
              <a:buFontTx/>
              <a:buChar char="-"/>
            </a:pPr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Financial Skills</a:t>
            </a:r>
          </a:p>
          <a:p>
            <a:r>
              <a:rPr lang="en-CA" dirty="0" smtClean="0"/>
              <a:t>- Create budgeting for programs and events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President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Brent McCabe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Vice - President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7"/>
            <a:ext cx="7416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Ryan </a:t>
            </a:r>
            <a:r>
              <a:rPr lang="en-CA" sz="2800" dirty="0" err="1" smtClean="0"/>
              <a:t>Sonnenberg</a:t>
            </a:r>
            <a:endParaRPr lang="en-CA" sz="28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Secretary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6"/>
            <a:ext cx="7416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Katy Evans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Treasurer Co-Chairs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Sergio Martinez</a:t>
            </a:r>
          </a:p>
          <a:p>
            <a:endParaRPr lang="en-CA" sz="2800" dirty="0"/>
          </a:p>
          <a:p>
            <a:r>
              <a:rPr lang="en-CA" sz="2800" dirty="0" smtClean="0"/>
              <a:t>Joshua </a:t>
            </a:r>
            <a:r>
              <a:rPr lang="en-CA" sz="2800" dirty="0" err="1" smtClean="0"/>
              <a:t>Bornia</a:t>
            </a:r>
            <a:endParaRPr lang="en-CA" sz="28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Program Co-Chairs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Bridget Fox-</a:t>
            </a:r>
            <a:r>
              <a:rPr lang="en-CA" sz="2800" dirty="0" err="1" smtClean="0"/>
              <a:t>Luzny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Conrad </a:t>
            </a:r>
            <a:r>
              <a:rPr lang="en-CA" sz="2800" dirty="0" err="1" smtClean="0"/>
              <a:t>Andrelunas</a:t>
            </a:r>
            <a:endParaRPr lang="en-CA" sz="2800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Education Co-Chairs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Benjamin </a:t>
            </a:r>
            <a:r>
              <a:rPr lang="en-CA" sz="2800" dirty="0" err="1" smtClean="0"/>
              <a:t>Rajewski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Trina Larsen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Communications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Colin Fair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Membership / Nominating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Ian McGuinness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Awards Co-Chairs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Randy  </a:t>
            </a:r>
            <a:r>
              <a:rPr lang="en-CA" sz="2800" dirty="0" err="1" smtClean="0"/>
              <a:t>Phung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Derek  </a:t>
            </a:r>
            <a:r>
              <a:rPr lang="en-CA" sz="2800" dirty="0" err="1" smtClean="0"/>
              <a:t>Ginnell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Northern Lights Award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>
                <a:solidFill>
                  <a:srgbClr val="FFC000"/>
                </a:solidFill>
              </a:rPr>
              <a:t>Submissions 2016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562" y="278092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Presented by:</a:t>
            </a:r>
          </a:p>
          <a:p>
            <a:pPr algn="ctr"/>
            <a:endParaRPr lang="en-CA" sz="2800" dirty="0"/>
          </a:p>
          <a:p>
            <a:pPr algn="ctr"/>
            <a:r>
              <a:rPr lang="en-CA" sz="2800" dirty="0" smtClean="0"/>
              <a:t>Benjamin </a:t>
            </a:r>
            <a:r>
              <a:rPr lang="en-CA" sz="2800" dirty="0" err="1" smtClean="0"/>
              <a:t>Rajewski</a:t>
            </a:r>
            <a:endParaRPr lang="en-CA" sz="2800" dirty="0" smtClean="0"/>
          </a:p>
          <a:p>
            <a:pPr algn="ctr"/>
            <a:r>
              <a:rPr lang="en-CA" sz="2800" dirty="0" smtClean="0"/>
              <a:t> &amp; </a:t>
            </a:r>
          </a:p>
          <a:p>
            <a:pPr algn="ctr"/>
            <a:r>
              <a:rPr lang="en-CA" sz="2800" dirty="0" smtClean="0"/>
              <a:t>Bridget Fox-</a:t>
            </a:r>
            <a:r>
              <a:rPr lang="en-CA" sz="2800" dirty="0" err="1" smtClean="0"/>
              <a:t>Luzny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4810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Social Media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77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Emerging Professionals Chair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Nominations:</a:t>
            </a:r>
          </a:p>
          <a:p>
            <a:endParaRPr lang="en-CA" dirty="0" smtClean="0"/>
          </a:p>
          <a:p>
            <a:r>
              <a:rPr lang="en-CA" sz="2800" dirty="0" smtClean="0"/>
              <a:t>John Kirstein</a:t>
            </a:r>
          </a:p>
          <a:p>
            <a:endParaRPr lang="en-CA" sz="2800" dirty="0"/>
          </a:p>
          <a:p>
            <a:r>
              <a:rPr lang="en-CA" sz="2800" dirty="0" smtClean="0"/>
              <a:t>Meghan Barkley</a:t>
            </a:r>
          </a:p>
          <a:p>
            <a:endParaRPr lang="en-CA" sz="2800" dirty="0"/>
          </a:p>
          <a:p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Officers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Glenn </a:t>
            </a:r>
            <a:r>
              <a:rPr lang="en-CA" sz="2400" dirty="0" err="1" smtClean="0"/>
              <a:t>Stowkowy</a:t>
            </a:r>
            <a:r>
              <a:rPr lang="en-CA" sz="2400" dirty="0" smtClean="0"/>
              <a:t>		Colin Wright</a:t>
            </a:r>
          </a:p>
          <a:p>
            <a:endParaRPr lang="en-CA" sz="2400" dirty="0"/>
          </a:p>
          <a:p>
            <a:r>
              <a:rPr lang="en-CA" sz="2400" dirty="0"/>
              <a:t>Chris Barr </a:t>
            </a:r>
            <a:r>
              <a:rPr lang="en-CA" sz="2400" dirty="0" smtClean="0"/>
              <a:t>			Daryle Tilroe</a:t>
            </a:r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Sunil </a:t>
            </a:r>
            <a:r>
              <a:rPr lang="en-CA" sz="2400" dirty="0" err="1" smtClean="0"/>
              <a:t>Nakai</a:t>
            </a:r>
            <a:r>
              <a:rPr lang="en-CA" sz="2400" dirty="0" smtClean="0"/>
              <a:t>			Ken Glowinski</a:t>
            </a:r>
          </a:p>
          <a:p>
            <a:endParaRPr lang="en-CA" sz="2400" dirty="0" smtClean="0"/>
          </a:p>
          <a:p>
            <a:r>
              <a:rPr lang="en-CA" sz="2400" dirty="0" smtClean="0"/>
              <a:t>			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IES Edmonton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/>
              <a:t>Award of Recognition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3600" dirty="0"/>
          </a:p>
          <a:p>
            <a:pPr algn="ctr"/>
            <a:endParaRPr lang="en-CA" sz="36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 smtClean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100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IES Edmonton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/>
              <a:t>Voter Prize Draw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1762" y="1556792"/>
            <a:ext cx="74168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2400" dirty="0" smtClean="0"/>
          </a:p>
          <a:p>
            <a:pPr algn="ctr"/>
            <a:r>
              <a:rPr lang="en-CA" sz="2400" dirty="0" smtClean="0"/>
              <a:t>$100 VISA Gift Card</a:t>
            </a:r>
          </a:p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r>
              <a:rPr lang="en-CA" sz="2400" dirty="0" smtClean="0"/>
              <a:t>Just for voting!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098" name="Picture 2" descr="C:\Users\conradandrelunas\Desktop\visa_card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600400" cy="222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1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IES Edmonton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/>
              <a:t>Submitter Prize Draw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1340768"/>
            <a:ext cx="46085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endParaRPr lang="en-CA" sz="2400" dirty="0" smtClean="0"/>
          </a:p>
          <a:p>
            <a:pPr algn="ctr"/>
            <a:endParaRPr lang="en-CA" sz="2400" dirty="0"/>
          </a:p>
          <a:p>
            <a:pPr algn="ctr"/>
            <a:r>
              <a:rPr lang="en-CA" sz="2400" dirty="0" smtClean="0"/>
              <a:t>Samsung </a:t>
            </a:r>
          </a:p>
          <a:p>
            <a:pPr algn="ctr"/>
            <a:r>
              <a:rPr lang="en-CA" sz="2400" dirty="0" smtClean="0"/>
              <a:t>Galaxy Tab S2</a:t>
            </a:r>
          </a:p>
          <a:p>
            <a:pPr algn="ctr"/>
            <a:endParaRPr lang="en-CA" sz="24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3074" name="Picture 2" descr="C:\Users\conradandrelunas\Desktop\samsung-galexy-tab-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5102688" cy="382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6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Northern Lights Award</a:t>
            </a:r>
            <a:br>
              <a:rPr lang="en-CA" b="1" dirty="0" smtClean="0"/>
            </a:br>
            <a:r>
              <a:rPr lang="en-CA" b="1" dirty="0" smtClean="0"/>
              <a:t>Exterior Lighting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88777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48072" y="226177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CA" b="1" dirty="0"/>
          </a:p>
          <a:p>
            <a:pPr algn="ctr"/>
            <a:endParaRPr lang="en-CA" b="1" dirty="0"/>
          </a:p>
          <a:p>
            <a:pPr algn="ctr"/>
            <a:r>
              <a:rPr lang="en-CA" b="1" dirty="0"/>
              <a:t>EXTERIOR</a:t>
            </a:r>
          </a:p>
          <a:p>
            <a:pPr algn="ctr"/>
            <a:r>
              <a:rPr lang="en-CA" dirty="0" err="1"/>
              <a:t>MacEwan</a:t>
            </a:r>
            <a:r>
              <a:rPr lang="en-CA" dirty="0"/>
              <a:t> LRT Station</a:t>
            </a:r>
          </a:p>
          <a:p>
            <a:pPr algn="ctr"/>
            <a:r>
              <a:rPr lang="en-CA" dirty="0"/>
              <a:t>Rosenthal Pond</a:t>
            </a:r>
          </a:p>
          <a:p>
            <a:pPr algn="ctr"/>
            <a:r>
              <a:rPr lang="en-CA" dirty="0"/>
              <a:t>Valley Zoo Entrance</a:t>
            </a:r>
          </a:p>
          <a:p>
            <a:pPr algn="ctr"/>
            <a:r>
              <a:rPr lang="en-CA" dirty="0"/>
              <a:t>John Fry Sports Park </a:t>
            </a:r>
            <a:r>
              <a:rPr lang="en-CA" dirty="0" smtClean="0"/>
              <a:t>Pavilion</a:t>
            </a:r>
            <a:endParaRPr lang="en-CA" dirty="0"/>
          </a:p>
        </p:txBody>
      </p:sp>
      <p:pic>
        <p:nvPicPr>
          <p:cNvPr id="2050" name="Picture 2" descr="C:\Users\conradandrelunas\Desktop\Yellow+Lamp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54993"/>
            <a:ext cx="2286000" cy="387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9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Northern Lights Award</a:t>
            </a:r>
            <a:br>
              <a:rPr lang="en-CA" b="1" dirty="0" smtClean="0"/>
            </a:br>
            <a:r>
              <a:rPr lang="en-CA" b="1" dirty="0" smtClean="0"/>
              <a:t>Interior Lighting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39430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672408" y="247809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CA" dirty="0"/>
          </a:p>
          <a:p>
            <a:pPr algn="ctr"/>
            <a:r>
              <a:rPr lang="en-CA" b="1" dirty="0"/>
              <a:t>INTERIOR</a:t>
            </a:r>
          </a:p>
          <a:p>
            <a:pPr algn="ctr"/>
            <a:r>
              <a:rPr lang="en-CA" dirty="0" err="1"/>
              <a:t>Strathcona</a:t>
            </a:r>
            <a:r>
              <a:rPr lang="en-CA" dirty="0"/>
              <a:t> Dental Office</a:t>
            </a:r>
          </a:p>
          <a:p>
            <a:pPr algn="ctr"/>
            <a:r>
              <a:rPr lang="en-CA" dirty="0"/>
              <a:t>Primary Care Network</a:t>
            </a:r>
          </a:p>
          <a:p>
            <a:pPr algn="ctr"/>
            <a:r>
              <a:rPr lang="en-CA" dirty="0"/>
              <a:t>EPCOR North Service Centre</a:t>
            </a:r>
          </a:p>
          <a:p>
            <a:pPr algn="ctr"/>
            <a:r>
              <a:rPr lang="en-CA" dirty="0"/>
              <a:t>City of Edmonton Engineering Services</a:t>
            </a:r>
          </a:p>
          <a:p>
            <a:pPr algn="ctr"/>
            <a:r>
              <a:rPr lang="en-CA" dirty="0"/>
              <a:t>Meadows Rec Centre and Library</a:t>
            </a:r>
          </a:p>
          <a:p>
            <a:pPr algn="ctr"/>
            <a:endParaRPr lang="en-CA" dirty="0"/>
          </a:p>
          <a:p>
            <a:pPr algn="ctr"/>
            <a:endParaRPr lang="en-CA" dirty="0"/>
          </a:p>
        </p:txBody>
      </p:sp>
      <p:pic>
        <p:nvPicPr>
          <p:cNvPr id="1026" name="Picture 2" descr="C:\Users\conradandrelunas\Desktop\Yellow+Lamp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15" y="1831623"/>
            <a:ext cx="2286000" cy="387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Closing Remarks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7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CA" sz="3600" dirty="0" smtClean="0"/>
          </a:p>
          <a:p>
            <a:pPr algn="ctr"/>
            <a:r>
              <a:rPr lang="en-CA" sz="3600" dirty="0" smtClean="0"/>
              <a:t>Questions?</a:t>
            </a:r>
          </a:p>
          <a:p>
            <a:pPr algn="ctr"/>
            <a:endParaRPr lang="en-CA" sz="3600" dirty="0" smtClean="0"/>
          </a:p>
          <a:p>
            <a:pPr algn="ctr"/>
            <a:endParaRPr lang="en-CA" sz="36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991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FFC000"/>
                </a:solidFill>
              </a:rPr>
              <a:t>Northern Lights Award</a:t>
            </a:r>
            <a:br>
              <a:rPr lang="en-CA" sz="3200" b="1" dirty="0" smtClean="0">
                <a:solidFill>
                  <a:srgbClr val="FFC000"/>
                </a:solidFill>
              </a:rPr>
            </a:br>
            <a:r>
              <a:rPr lang="en-CA" sz="3200" b="1" dirty="0" smtClean="0">
                <a:solidFill>
                  <a:srgbClr val="FFC000"/>
                </a:solidFill>
              </a:rPr>
              <a:t>Voting Intermission</a:t>
            </a:r>
            <a:endParaRPr lang="en-CA" sz="32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0528" y="1844824"/>
            <a:ext cx="9108504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endParaRPr lang="en-CA" sz="2000" b="1" dirty="0" smtClean="0"/>
          </a:p>
          <a:p>
            <a:pPr algn="ctr"/>
            <a:endParaRPr lang="en-CA" sz="2000" b="1" dirty="0"/>
          </a:p>
          <a:p>
            <a:pPr algn="ctr"/>
            <a:r>
              <a:rPr lang="en-CA" sz="2000" b="1" dirty="0" smtClean="0"/>
              <a:t>EXTERIOR</a:t>
            </a:r>
          </a:p>
          <a:p>
            <a:pPr algn="ctr"/>
            <a:r>
              <a:rPr lang="en-CA" sz="2000" dirty="0" err="1" smtClean="0"/>
              <a:t>MacEwan</a:t>
            </a:r>
            <a:r>
              <a:rPr lang="en-CA" sz="2000" dirty="0" smtClean="0"/>
              <a:t> LRT Station</a:t>
            </a:r>
          </a:p>
          <a:p>
            <a:pPr algn="ctr"/>
            <a:r>
              <a:rPr lang="en-CA" sz="2000" dirty="0" smtClean="0"/>
              <a:t>Rosenthal Pond</a:t>
            </a:r>
          </a:p>
          <a:p>
            <a:pPr algn="ctr"/>
            <a:r>
              <a:rPr lang="en-CA" sz="2000" dirty="0" smtClean="0"/>
              <a:t>Valley Zoo Entrance</a:t>
            </a:r>
          </a:p>
          <a:p>
            <a:pPr algn="ctr"/>
            <a:r>
              <a:rPr lang="en-CA" sz="2000" dirty="0" smtClean="0"/>
              <a:t>John Fry Sports Park Pavilion</a:t>
            </a:r>
          </a:p>
          <a:p>
            <a:pPr algn="ctr"/>
            <a:endParaRPr lang="en-CA" sz="2000" dirty="0" smtClean="0"/>
          </a:p>
          <a:p>
            <a:pPr algn="ctr"/>
            <a:endParaRPr lang="en-CA" sz="2000" dirty="0" smtClean="0"/>
          </a:p>
          <a:p>
            <a:pPr algn="ctr"/>
            <a:endParaRPr lang="en-CA" sz="2000" dirty="0"/>
          </a:p>
          <a:p>
            <a:pPr algn="ctr"/>
            <a:endParaRPr lang="en-CA" sz="2000" dirty="0"/>
          </a:p>
          <a:p>
            <a:pPr algn="ctr"/>
            <a:endParaRPr lang="en-CA" sz="2000" dirty="0" smtClean="0"/>
          </a:p>
          <a:p>
            <a:pPr algn="ctr"/>
            <a:endParaRPr lang="en-CA" sz="2000" dirty="0"/>
          </a:p>
          <a:p>
            <a:pPr algn="ctr"/>
            <a:endParaRPr lang="en-CA" sz="2000" dirty="0" smtClean="0"/>
          </a:p>
          <a:p>
            <a:pPr algn="ctr"/>
            <a:r>
              <a:rPr lang="en-CA" sz="2000" b="1" dirty="0" smtClean="0"/>
              <a:t>INTERIOR</a:t>
            </a:r>
          </a:p>
          <a:p>
            <a:pPr algn="ctr"/>
            <a:r>
              <a:rPr lang="en-CA" sz="2000" dirty="0" err="1" smtClean="0"/>
              <a:t>Strathcona</a:t>
            </a:r>
            <a:r>
              <a:rPr lang="en-CA" sz="2000" dirty="0" smtClean="0"/>
              <a:t> Dental Office</a:t>
            </a:r>
          </a:p>
          <a:p>
            <a:pPr algn="ctr"/>
            <a:r>
              <a:rPr lang="en-CA" sz="2000" dirty="0" smtClean="0"/>
              <a:t>Primary Care Network</a:t>
            </a:r>
          </a:p>
          <a:p>
            <a:pPr algn="ctr"/>
            <a:r>
              <a:rPr lang="en-CA" sz="2000" dirty="0" smtClean="0"/>
              <a:t>EPCOR North Service Centre</a:t>
            </a:r>
          </a:p>
          <a:p>
            <a:pPr algn="ctr"/>
            <a:r>
              <a:rPr lang="en-CA" sz="2000" dirty="0" smtClean="0"/>
              <a:t>City of Edmonton Engineering Services</a:t>
            </a:r>
          </a:p>
          <a:p>
            <a:pPr algn="ctr"/>
            <a:r>
              <a:rPr lang="en-CA" sz="2000" dirty="0" smtClean="0"/>
              <a:t>Meadows Rec Centre and Library</a:t>
            </a:r>
          </a:p>
          <a:p>
            <a:pPr algn="ctr"/>
            <a:endParaRPr lang="en-CA" sz="2000" dirty="0" smtClean="0"/>
          </a:p>
          <a:p>
            <a:pPr algn="ctr"/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454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ES_Letterhead_rev"/>
          <p:cNvPicPr>
            <a:picLocks noChangeAspect="1" noChangeArrowheads="1"/>
          </p:cNvPicPr>
          <p:nvPr/>
        </p:nvPicPr>
        <p:blipFill>
          <a:blip r:embed="rId2" cstate="print"/>
          <a:srcRect b="71582"/>
          <a:stretch>
            <a:fillRect/>
          </a:stretch>
        </p:blipFill>
        <p:spPr bwMode="auto">
          <a:xfrm>
            <a:off x="-275679" y="9594"/>
            <a:ext cx="11760447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479715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rgbClr val="FFC000"/>
                </a:solidFill>
              </a:rPr>
              <a:t>ANNUAL MEETING – June 9</a:t>
            </a:r>
            <a:r>
              <a:rPr lang="en-CA" sz="4000" baseline="30000" dirty="0" smtClean="0">
                <a:solidFill>
                  <a:srgbClr val="FFC000"/>
                </a:solidFill>
              </a:rPr>
              <a:t>th</a:t>
            </a:r>
            <a:r>
              <a:rPr lang="en-CA" sz="4000" dirty="0" smtClean="0">
                <a:solidFill>
                  <a:srgbClr val="FFC000"/>
                </a:solidFill>
              </a:rPr>
              <a:t> 2016</a:t>
            </a:r>
            <a:endParaRPr lang="en-CA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AGM 2014/2015 Minutes</a:t>
            </a:r>
            <a:endParaRPr lang="en-CA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Thanks to Our 2015/2016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>
                <a:solidFill>
                  <a:srgbClr val="FFC000"/>
                </a:solidFill>
              </a:rPr>
              <a:t>Board of Directors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President – Conrad </a:t>
            </a:r>
            <a:r>
              <a:rPr lang="en-CA" dirty="0" err="1" smtClean="0"/>
              <a:t>Andrelunas</a:t>
            </a:r>
            <a:endParaRPr lang="en-CA" dirty="0" smtClean="0"/>
          </a:p>
          <a:p>
            <a:r>
              <a:rPr lang="en-CA" dirty="0" smtClean="0"/>
              <a:t>Vice President – Brent McCabe</a:t>
            </a:r>
          </a:p>
          <a:p>
            <a:r>
              <a:rPr lang="en-CA" dirty="0"/>
              <a:t>Secretary – Vlado Cicovski</a:t>
            </a:r>
          </a:p>
          <a:p>
            <a:r>
              <a:rPr lang="en-CA" dirty="0" smtClean="0"/>
              <a:t>Past President &amp; Treasurer </a:t>
            </a:r>
            <a:r>
              <a:rPr lang="en-CA" dirty="0"/>
              <a:t>– Trina </a:t>
            </a:r>
            <a:r>
              <a:rPr lang="en-CA" dirty="0" smtClean="0"/>
              <a:t>Larsen / Christina Joe</a:t>
            </a:r>
            <a:endParaRPr lang="en-CA" dirty="0"/>
          </a:p>
          <a:p>
            <a:r>
              <a:rPr lang="en-CA" dirty="0" smtClean="0"/>
              <a:t>Program </a:t>
            </a:r>
            <a:r>
              <a:rPr lang="en-CA" dirty="0"/>
              <a:t>– Bridget </a:t>
            </a:r>
            <a:r>
              <a:rPr lang="en-CA" dirty="0" smtClean="0"/>
              <a:t>Fox-</a:t>
            </a:r>
            <a:r>
              <a:rPr lang="en-CA" dirty="0" err="1" smtClean="0"/>
              <a:t>Luzny</a:t>
            </a:r>
            <a:r>
              <a:rPr lang="en-CA" dirty="0" smtClean="0"/>
              <a:t> / Heather Chappell</a:t>
            </a:r>
          </a:p>
          <a:p>
            <a:r>
              <a:rPr lang="en-CA" dirty="0" smtClean="0"/>
              <a:t>Nominating </a:t>
            </a:r>
            <a:r>
              <a:rPr lang="en-CA" dirty="0"/>
              <a:t>&amp; Membership – Katy Evans</a:t>
            </a:r>
          </a:p>
          <a:p>
            <a:r>
              <a:rPr lang="en-CA" dirty="0" smtClean="0"/>
              <a:t>Awards – Randy </a:t>
            </a:r>
            <a:r>
              <a:rPr lang="en-CA" dirty="0" err="1" smtClean="0"/>
              <a:t>Phung</a:t>
            </a:r>
            <a:endParaRPr lang="en-CA" dirty="0" smtClean="0"/>
          </a:p>
          <a:p>
            <a:r>
              <a:rPr lang="en-CA" dirty="0" smtClean="0"/>
              <a:t>Social Media – Ryan </a:t>
            </a:r>
            <a:r>
              <a:rPr lang="en-CA" dirty="0" err="1" smtClean="0"/>
              <a:t>Sonnenberg</a:t>
            </a:r>
            <a:endParaRPr lang="en-CA" dirty="0" smtClean="0"/>
          </a:p>
          <a:p>
            <a:r>
              <a:rPr lang="en-CA" dirty="0"/>
              <a:t>Education – Sunil </a:t>
            </a:r>
            <a:r>
              <a:rPr lang="en-CA" dirty="0" err="1" smtClean="0"/>
              <a:t>Nakai</a:t>
            </a:r>
            <a:endParaRPr lang="en-CA" dirty="0" smtClean="0"/>
          </a:p>
          <a:p>
            <a:r>
              <a:rPr lang="en-CA" dirty="0" smtClean="0"/>
              <a:t>Webmaster </a:t>
            </a:r>
            <a:r>
              <a:rPr lang="en-CA" dirty="0"/>
              <a:t>– Colin </a:t>
            </a:r>
            <a:r>
              <a:rPr lang="en-CA" dirty="0" smtClean="0"/>
              <a:t>Fair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C000"/>
                </a:solidFill>
              </a:rPr>
              <a:t>Thanks to Our 2015/2016 </a:t>
            </a:r>
            <a:br>
              <a:rPr lang="en-CA" b="1" dirty="0" smtClean="0">
                <a:solidFill>
                  <a:srgbClr val="FFC000"/>
                </a:solidFill>
              </a:rPr>
            </a:br>
            <a:r>
              <a:rPr lang="en-CA" b="1" dirty="0" smtClean="0"/>
              <a:t>Co-Chairs, EP &amp; </a:t>
            </a:r>
            <a:r>
              <a:rPr lang="en-CA" b="1" dirty="0" smtClean="0">
                <a:solidFill>
                  <a:srgbClr val="FFC000"/>
                </a:solidFill>
              </a:rPr>
              <a:t>Officers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Program Co-Chair – Deborah </a:t>
            </a:r>
            <a:r>
              <a:rPr lang="en-CA" dirty="0" smtClean="0"/>
              <a:t>Savage</a:t>
            </a:r>
          </a:p>
          <a:p>
            <a:r>
              <a:rPr lang="en-CA" dirty="0"/>
              <a:t>Education Co-Chair – Colin Wright</a:t>
            </a:r>
          </a:p>
          <a:p>
            <a:endParaRPr lang="en-CA" dirty="0"/>
          </a:p>
          <a:p>
            <a:r>
              <a:rPr lang="en-CA" dirty="0" smtClean="0"/>
              <a:t>Emerging Professional &amp; Social Media Co- Chair– Josh </a:t>
            </a:r>
            <a:r>
              <a:rPr lang="en-CA" dirty="0" err="1" smtClean="0"/>
              <a:t>Bornia</a:t>
            </a:r>
            <a:endParaRPr lang="en-CA" dirty="0" smtClean="0"/>
          </a:p>
          <a:p>
            <a:r>
              <a:rPr lang="en-CA" dirty="0" smtClean="0"/>
              <a:t>Emerging Professional &amp; Treasurer Co-Chair – Sergio Martinez</a:t>
            </a:r>
          </a:p>
          <a:p>
            <a:r>
              <a:rPr lang="en-CA" dirty="0" smtClean="0"/>
              <a:t>Emerging Professional &amp; Education Co-Chair – Benjamin </a:t>
            </a:r>
            <a:r>
              <a:rPr lang="en-CA" dirty="0" err="1" smtClean="0"/>
              <a:t>Rajewski</a:t>
            </a:r>
            <a:endParaRPr lang="en-CA" dirty="0" smtClean="0"/>
          </a:p>
          <a:p>
            <a:r>
              <a:rPr lang="en-CA" dirty="0" smtClean="0"/>
              <a:t>Emerging Professional &amp; Awards Co-Chair – Derrek </a:t>
            </a:r>
            <a:r>
              <a:rPr lang="en-CA" dirty="0" err="1" smtClean="0"/>
              <a:t>Ginnell</a:t>
            </a:r>
            <a:endParaRPr lang="en-CA" dirty="0" smtClean="0"/>
          </a:p>
          <a:p>
            <a:r>
              <a:rPr lang="en-CA" dirty="0" smtClean="0"/>
              <a:t>Emerging Professional &amp; Nominating Co-Chair – </a:t>
            </a:r>
            <a:r>
              <a:rPr lang="en-CA" dirty="0"/>
              <a:t>Ian </a:t>
            </a:r>
            <a:r>
              <a:rPr lang="en-CA" dirty="0" smtClean="0"/>
              <a:t>McGuiness</a:t>
            </a:r>
          </a:p>
          <a:p>
            <a:r>
              <a:rPr lang="en-CA" dirty="0" smtClean="0"/>
              <a:t>Emerging Professional &amp; Program Co-Chair – John Kirstein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Officers 	- Daryle Tilroe</a:t>
            </a:r>
          </a:p>
          <a:p>
            <a:r>
              <a:rPr lang="en-CA" dirty="0"/>
              <a:t>	</a:t>
            </a:r>
            <a:r>
              <a:rPr lang="en-CA" dirty="0" smtClean="0"/>
              <a:t>- Gerald </a:t>
            </a:r>
            <a:r>
              <a:rPr lang="en-CA" dirty="0" err="1" smtClean="0"/>
              <a:t>Blouin</a:t>
            </a:r>
            <a:endParaRPr lang="en-CA" dirty="0" smtClean="0"/>
          </a:p>
          <a:p>
            <a:r>
              <a:rPr lang="en-CA" dirty="0"/>
              <a:t>	</a:t>
            </a:r>
            <a:r>
              <a:rPr lang="en-CA" dirty="0" smtClean="0"/>
              <a:t>- Ken </a:t>
            </a:r>
            <a:r>
              <a:rPr lang="en-CA" dirty="0" err="1" smtClean="0"/>
              <a:t>Glowinksi</a:t>
            </a:r>
            <a:endParaRPr lang="en-CA" dirty="0" smtClean="0"/>
          </a:p>
          <a:p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smtClean="0"/>
              <a:t>Glenn </a:t>
            </a:r>
            <a:r>
              <a:rPr lang="en-CA" dirty="0" err="1" smtClean="0"/>
              <a:t>Stowkowy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Emotional Support – Steve Eriksen</a:t>
            </a:r>
          </a:p>
        </p:txBody>
      </p:sp>
    </p:spTree>
    <p:extLst>
      <p:ext uri="{BB962C8B-B14F-4D97-AF65-F5344CB8AC3E}">
        <p14:creationId xmlns:p14="http://schemas.microsoft.com/office/powerpoint/2010/main" val="5581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C000"/>
                </a:solidFill>
              </a:rPr>
              <a:t>Year 2 In Review</a:t>
            </a:r>
            <a:endParaRPr lang="en-C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1"/>
            <a:ext cx="8136904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CA" sz="2000" b="1" dirty="0" smtClean="0"/>
              <a:t>Goals</a:t>
            </a:r>
          </a:p>
          <a:p>
            <a:endParaRPr lang="en-CA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Increased involvement</a:t>
            </a:r>
            <a:endParaRPr lang="en-CA" sz="2000" dirty="0"/>
          </a:p>
          <a:p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Develop communication strategy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Continued program &amp;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Grow exposure for local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 smtClean="0"/>
          </a:p>
          <a:p>
            <a:r>
              <a:rPr lang="en-CA" sz="2000" b="1" dirty="0" smtClean="0"/>
              <a:t>Results</a:t>
            </a:r>
          </a:p>
          <a:p>
            <a:endParaRPr lang="en-CA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5 new board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6 emerging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23 </a:t>
            </a:r>
            <a:r>
              <a:rPr lang="en-CA" sz="2000" dirty="0" smtClean="0"/>
              <a:t>total!</a:t>
            </a:r>
          </a:p>
          <a:p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Website, mail manager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Mailing list / newsletter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Social media</a:t>
            </a:r>
          </a:p>
          <a:p>
            <a:endParaRPr lang="en-C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4 lunch and learns</a:t>
            </a:r>
            <a:br>
              <a:rPr lang="en-CA" sz="2000" dirty="0" smtClean="0"/>
            </a:br>
            <a:r>
              <a:rPr lang="en-CA" sz="2000" dirty="0" smtClean="0"/>
              <a:t>2 advanced seminars</a:t>
            </a:r>
            <a:br>
              <a:rPr lang="en-CA" sz="2000" dirty="0" smtClean="0"/>
            </a:br>
            <a:r>
              <a:rPr lang="en-CA" sz="2000" dirty="0" smtClean="0"/>
              <a:t>2 social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Northern lights awards</a:t>
            </a:r>
          </a:p>
        </p:txBody>
      </p:sp>
    </p:spTree>
    <p:extLst>
      <p:ext uri="{BB962C8B-B14F-4D97-AF65-F5344CB8AC3E}">
        <p14:creationId xmlns:p14="http://schemas.microsoft.com/office/powerpoint/2010/main" val="23676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655</Words>
  <Application>Microsoft Office PowerPoint</Application>
  <PresentationFormat>On-screen Show (4:3)</PresentationFormat>
  <Paragraphs>371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Agenda</vt:lpstr>
      <vt:lpstr>Northern Lights Award Submissions 2016</vt:lpstr>
      <vt:lpstr>Northern Lights Award Voting Intermission</vt:lpstr>
      <vt:lpstr>PowerPoint Presentation</vt:lpstr>
      <vt:lpstr>AGM 2014/2015 Minutes</vt:lpstr>
      <vt:lpstr>Thanks to Our 2015/2016  Board of Directors</vt:lpstr>
      <vt:lpstr>Thanks to Our 2015/2016  Co-Chairs, EP &amp; Officers</vt:lpstr>
      <vt:lpstr>Year 2 In Review</vt:lpstr>
      <vt:lpstr>Communications</vt:lpstr>
      <vt:lpstr>Communications</vt:lpstr>
      <vt:lpstr>Communications</vt:lpstr>
      <vt:lpstr>2015/16 Events</vt:lpstr>
      <vt:lpstr>2015/16 Events</vt:lpstr>
      <vt:lpstr>Financials</vt:lpstr>
      <vt:lpstr>Financials</vt:lpstr>
      <vt:lpstr>Financials</vt:lpstr>
      <vt:lpstr>PowerPoint Presentation</vt:lpstr>
      <vt:lpstr>Election of 2016/2017 Officers</vt:lpstr>
      <vt:lpstr>Benefits of Becoming a  Section Officer</vt:lpstr>
      <vt:lpstr>President</vt:lpstr>
      <vt:lpstr>Vice - President</vt:lpstr>
      <vt:lpstr>Secretary</vt:lpstr>
      <vt:lpstr>Treasurer Co-Chairs</vt:lpstr>
      <vt:lpstr>Program Co-Chairs</vt:lpstr>
      <vt:lpstr>Education Co-Chairs</vt:lpstr>
      <vt:lpstr>Communications</vt:lpstr>
      <vt:lpstr>Membership / Nominating</vt:lpstr>
      <vt:lpstr>Awards Co-Chairs</vt:lpstr>
      <vt:lpstr>Social Media</vt:lpstr>
      <vt:lpstr>Emerging Professionals Chair</vt:lpstr>
      <vt:lpstr>Officers</vt:lpstr>
      <vt:lpstr>IES Edmonton  Award of Recognition</vt:lpstr>
      <vt:lpstr>IES Edmonton  Voter Prize Draw</vt:lpstr>
      <vt:lpstr>IES Edmonton  Submitter Prize Draw</vt:lpstr>
      <vt:lpstr>Northern Lights Award Exterior Lighting</vt:lpstr>
      <vt:lpstr>Northern Lights Award Interior Lighting</vt:lpstr>
      <vt:lpstr>Closing Remarks</vt:lpstr>
    </vt:vector>
  </TitlesOfParts>
  <Company>DIALOG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TLarsen</dc:creator>
  <cp:lastModifiedBy>Conrad Andrelunas</cp:lastModifiedBy>
  <cp:revision>138</cp:revision>
  <dcterms:created xsi:type="dcterms:W3CDTF">2013-05-31T15:09:16Z</dcterms:created>
  <dcterms:modified xsi:type="dcterms:W3CDTF">2016-06-09T16:51:58Z</dcterms:modified>
</cp:coreProperties>
</file>